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2"/>
  </p:notesMasterIdLst>
  <p:sldIdLst>
    <p:sldId id="256" r:id="rId2"/>
    <p:sldId id="257" r:id="rId3"/>
    <p:sldId id="264" r:id="rId4"/>
    <p:sldId id="259" r:id="rId5"/>
    <p:sldId id="260" r:id="rId6"/>
    <p:sldId id="265" r:id="rId7"/>
    <p:sldId id="266" r:id="rId8"/>
    <p:sldId id="267" r:id="rId9"/>
    <p:sldId id="268" r:id="rId10"/>
    <p:sldId id="262" r:id="rId11"/>
  </p:sldIdLst>
  <p:sldSz cx="9144000" cy="6858000" type="screen4x3"/>
  <p:notesSz cx="6980238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418" autoAdjust="0"/>
  </p:normalViewPr>
  <p:slideViewPr>
    <p:cSldViewPr>
      <p:cViewPr varScale="1">
        <p:scale>
          <a:sx n="85" d="100"/>
          <a:sy n="85" d="100"/>
        </p:scale>
        <p:origin x="-6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1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4463" y="0"/>
            <a:ext cx="3024187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81B80-184C-4013-91C4-21AB810185C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2150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387850"/>
            <a:ext cx="5583238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241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4463" y="8772525"/>
            <a:ext cx="3024187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C8D0A-4358-4C18-A1EE-BF0DF2DA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77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AG-exam</a:t>
            </a:r>
            <a:r>
              <a:rPr lang="en-US" baseline="0" dirty="0" smtClean="0"/>
              <a:t> no longer adult or </a:t>
            </a:r>
            <a:r>
              <a:rPr lang="en-US" baseline="0" dirty="0" err="1" smtClean="0"/>
              <a:t>gero</a:t>
            </a:r>
            <a:r>
              <a:rPr lang="en-US" baseline="0" dirty="0" smtClean="0"/>
              <a:t> exam….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C8D0A-4358-4C18-A1EE-BF0DF2DA4D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69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Review details about states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C8D0A-4358-4C18-A1EE-BF0DF2DA4D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45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Medical home</a:t>
            </a:r>
          </a:p>
          <a:p>
            <a:r>
              <a:rPr lang="en-US" dirty="0" smtClean="0"/>
              <a:t>Sedation teams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C8D0A-4358-4C18-A1EE-BF0DF2DA4D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54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C8D0A-4358-4C18-A1EE-BF0DF2DA4D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09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DFCB217A-7395-4AA1-8180-2ECF98BD8CA0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CF34D5EF-F8F0-431F-809C-63E7D0C72756}" type="slidenum">
              <a:rPr lang="en-US" smtClean="0"/>
              <a:t>‹#›</a:t>
            </a:fld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sbn.org/736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LACE Model: Tying </a:t>
            </a:r>
            <a:r>
              <a:rPr lang="en-US" dirty="0" smtClean="0"/>
              <a:t>the </a:t>
            </a:r>
            <a:r>
              <a:rPr lang="en-US" dirty="0" smtClean="0"/>
              <a:t>Pieces Together?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Ann Marie Felauer, MS, CRNP-AC/PC</a:t>
            </a:r>
          </a:p>
          <a:p>
            <a:r>
              <a:rPr lang="en-US" dirty="0" smtClean="0"/>
              <a:t>University of Maryland </a:t>
            </a:r>
          </a:p>
          <a:p>
            <a:r>
              <a:rPr lang="en-US" dirty="0" smtClean="0"/>
              <a:t>School of Nursing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040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65314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the history of the nurse practitioner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Identify </a:t>
            </a:r>
            <a:r>
              <a:rPr lang="en-US" dirty="0" smtClean="0"/>
              <a:t>effects </a:t>
            </a:r>
            <a:r>
              <a:rPr lang="en-US" dirty="0" smtClean="0"/>
              <a:t>of APRN Consensus Model on the role of the APRN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implications for personal practice and models of care</a:t>
            </a:r>
          </a:p>
        </p:txBody>
      </p:sp>
    </p:spTree>
    <p:extLst>
      <p:ext uri="{BB962C8B-B14F-4D97-AF65-F5344CB8AC3E}">
        <p14:creationId xmlns:p14="http://schemas.microsoft.com/office/powerpoint/2010/main" val="384088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Left-Right Arrow 3"/>
          <p:cNvSpPr/>
          <p:nvPr/>
        </p:nvSpPr>
        <p:spPr>
          <a:xfrm>
            <a:off x="990600" y="3124200"/>
            <a:ext cx="7162800" cy="228600"/>
          </a:xfrm>
          <a:prstGeom prst="left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Callout 12"/>
          <p:cNvSpPr/>
          <p:nvPr/>
        </p:nvSpPr>
        <p:spPr>
          <a:xfrm>
            <a:off x="2133600" y="3208418"/>
            <a:ext cx="988594" cy="1058781"/>
          </a:xfrm>
          <a:prstGeom prst="up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1979: 1</a:t>
            </a:r>
            <a:r>
              <a:rPr lang="en-US" sz="900" baseline="30000" dirty="0" smtClean="0">
                <a:solidFill>
                  <a:schemeClr val="bg1"/>
                </a:solidFill>
              </a:rPr>
              <a:t>st</a:t>
            </a:r>
            <a:r>
              <a:rPr lang="en-US" sz="900" dirty="0" smtClean="0">
                <a:solidFill>
                  <a:schemeClr val="bg1"/>
                </a:solidFill>
              </a:rPr>
              <a:t> nursing doctorate, 15,000 NPs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4" name="Down Arrow Callout 13"/>
          <p:cNvSpPr/>
          <p:nvPr/>
        </p:nvSpPr>
        <p:spPr>
          <a:xfrm>
            <a:off x="838200" y="2286000"/>
            <a:ext cx="914400" cy="952501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1965: 1</a:t>
            </a:r>
            <a:r>
              <a:rPr lang="en-US" sz="900" baseline="30000" dirty="0" smtClean="0">
                <a:solidFill>
                  <a:schemeClr val="bg1"/>
                </a:solidFill>
              </a:rPr>
              <a:t>st</a:t>
            </a:r>
            <a:r>
              <a:rPr lang="en-US" sz="900" dirty="0" smtClean="0">
                <a:solidFill>
                  <a:schemeClr val="bg1"/>
                </a:solidFill>
              </a:rPr>
              <a:t> NP program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5" name="Down Arrow Callout 14"/>
          <p:cNvSpPr/>
          <p:nvPr/>
        </p:nvSpPr>
        <p:spPr>
          <a:xfrm>
            <a:off x="1828800" y="2286000"/>
            <a:ext cx="918411" cy="978167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1973: 65 NP programs NAPNAP 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6" name="Down Arrow Callout 15"/>
          <p:cNvSpPr/>
          <p:nvPr/>
        </p:nvSpPr>
        <p:spPr>
          <a:xfrm>
            <a:off x="3122194" y="2286000"/>
            <a:ext cx="999825" cy="978167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2001: Univ of KY DNP program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7" name="Up Arrow Callout 16"/>
          <p:cNvSpPr/>
          <p:nvPr/>
        </p:nvSpPr>
        <p:spPr>
          <a:xfrm>
            <a:off x="3664818" y="3234086"/>
            <a:ext cx="1059581" cy="1212785"/>
          </a:xfrm>
          <a:prstGeom prst="up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2004: AACN Position Statement on Practice Doctorate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8" name="Down Arrow Callout 17"/>
          <p:cNvSpPr/>
          <p:nvPr/>
        </p:nvSpPr>
        <p:spPr>
          <a:xfrm>
            <a:off x="4579218" y="2286000"/>
            <a:ext cx="1059581" cy="971551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2008: APRN </a:t>
            </a:r>
            <a:r>
              <a:rPr lang="en-US" sz="900" dirty="0" smtClean="0">
                <a:solidFill>
                  <a:schemeClr val="bg1"/>
                </a:solidFill>
              </a:rPr>
              <a:t>Consensus </a:t>
            </a:r>
            <a:r>
              <a:rPr lang="en-US" sz="900" dirty="0" smtClean="0">
                <a:solidFill>
                  <a:schemeClr val="bg1"/>
                </a:solidFill>
              </a:rPr>
              <a:t>LACE Model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19" name="Up Arrow Callout 18"/>
          <p:cNvSpPr/>
          <p:nvPr/>
        </p:nvSpPr>
        <p:spPr>
          <a:xfrm>
            <a:off x="5638800" y="3261358"/>
            <a:ext cx="914400" cy="1185513"/>
          </a:xfrm>
          <a:prstGeom prst="up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2010: IOM Report results “Future of Nursing”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0" name="Down Arrow Callout 19"/>
          <p:cNvSpPr/>
          <p:nvPr/>
        </p:nvSpPr>
        <p:spPr>
          <a:xfrm>
            <a:off x="6705600" y="1981200"/>
            <a:ext cx="1219200" cy="1252886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October 2014: 180,233 NPs practicing in U.S. 240+ DNP programs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1" name="Up Arrow Callout 20"/>
          <p:cNvSpPr/>
          <p:nvPr/>
        </p:nvSpPr>
        <p:spPr>
          <a:xfrm>
            <a:off x="7162800" y="3340365"/>
            <a:ext cx="1295400" cy="1079233"/>
          </a:xfrm>
          <a:prstGeom prst="up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bg1"/>
                </a:solidFill>
              </a:rPr>
              <a:t>2015: Full implementation of APRN Consensus due</a:t>
            </a:r>
            <a:endParaRPr 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98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LACE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95299"/>
            <a:ext cx="4535487" cy="587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023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and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</a:p>
          <a:p>
            <a:r>
              <a:rPr lang="en-US" dirty="0" smtClean="0"/>
              <a:t>State boards of </a:t>
            </a:r>
            <a:r>
              <a:rPr lang="en-US" dirty="0" smtClean="0"/>
              <a:t>nursing/Prescriptive Authority</a:t>
            </a:r>
            <a:endParaRPr lang="en-US" dirty="0" smtClean="0"/>
          </a:p>
          <a:p>
            <a:r>
              <a:rPr lang="en-US" dirty="0" smtClean="0"/>
              <a:t>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6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2015 Deadline</a:t>
            </a:r>
          </a:p>
          <a:p>
            <a:r>
              <a:rPr lang="en-US" dirty="0" smtClean="0"/>
              <a:t>MSN to DNP programs</a:t>
            </a:r>
          </a:p>
          <a:p>
            <a:r>
              <a:rPr lang="en-US" dirty="0" smtClean="0"/>
              <a:t>Certification exams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75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 of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https://www.ncsbn.org/736.htm</a:t>
            </a:r>
            <a:endParaRPr lang="en-US" dirty="0"/>
          </a:p>
          <a:p>
            <a:r>
              <a:rPr lang="en-US" dirty="0" smtClean="0"/>
              <a:t>State-specific legislation</a:t>
            </a:r>
          </a:p>
          <a:p>
            <a:pPr lvl="1"/>
            <a:r>
              <a:rPr lang="en-US" dirty="0" smtClean="0"/>
              <a:t>Maryland</a:t>
            </a:r>
          </a:p>
          <a:p>
            <a:pPr lvl="1"/>
            <a:r>
              <a:rPr lang="en-US" dirty="0" smtClean="0"/>
              <a:t>Virginia</a:t>
            </a:r>
          </a:p>
          <a:p>
            <a:pPr lvl="1"/>
            <a:r>
              <a:rPr lang="en-US" dirty="0" smtClean="0"/>
              <a:t>Delaware</a:t>
            </a:r>
          </a:p>
          <a:p>
            <a:pPr lvl="1"/>
            <a:r>
              <a:rPr lang="en-US" dirty="0" smtClean="0"/>
              <a:t>Pennsylvania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98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Models of NP practice</a:t>
            </a:r>
          </a:p>
          <a:p>
            <a:pPr lvl="1"/>
            <a:r>
              <a:rPr lang="en-US" dirty="0" smtClean="0"/>
              <a:t>NP as a Primary care provider</a:t>
            </a:r>
          </a:p>
          <a:p>
            <a:pPr lvl="1"/>
            <a:r>
              <a:rPr lang="en-US" dirty="0" smtClean="0"/>
              <a:t>Physician/NP </a:t>
            </a:r>
          </a:p>
          <a:p>
            <a:pPr lvl="1"/>
            <a:r>
              <a:rPr lang="en-US" dirty="0" smtClean="0"/>
              <a:t>Resident-Fellow/NP </a:t>
            </a:r>
          </a:p>
          <a:p>
            <a:pPr lvl="1"/>
            <a:r>
              <a:rPr lang="en-US" dirty="0" smtClean="0"/>
              <a:t>What else?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263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we go from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42404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</Template>
  <TotalTime>314</TotalTime>
  <Words>200</Words>
  <Application>Microsoft Office PowerPoint</Application>
  <PresentationFormat>On-screen Show (4:3)</PresentationFormat>
  <Paragraphs>50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Autumn</vt:lpstr>
      <vt:lpstr>The LACE Model: Tying the Pieces Together?</vt:lpstr>
      <vt:lpstr>Objectives</vt:lpstr>
      <vt:lpstr>Historical Perspective</vt:lpstr>
      <vt:lpstr>LACE Model</vt:lpstr>
      <vt:lpstr>Effects and Implications</vt:lpstr>
      <vt:lpstr>Education</vt:lpstr>
      <vt:lpstr>Board of Nursing</vt:lpstr>
      <vt:lpstr>Practice</vt:lpstr>
      <vt:lpstr>Where do we go from here</vt:lpstr>
      <vt:lpstr>References</vt:lpstr>
    </vt:vector>
  </TitlesOfParts>
  <Company>UMSON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LACE Model: Where Are We Today?</dc:title>
  <dc:creator>Felauer, Ann</dc:creator>
  <cp:lastModifiedBy>Felauer, Ann</cp:lastModifiedBy>
  <cp:revision>18</cp:revision>
  <cp:lastPrinted>2014-10-28T18:17:45Z</cp:lastPrinted>
  <dcterms:created xsi:type="dcterms:W3CDTF">2014-10-28T15:56:48Z</dcterms:created>
  <dcterms:modified xsi:type="dcterms:W3CDTF">2014-10-29T18:23:53Z</dcterms:modified>
</cp:coreProperties>
</file>